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29" r:id="rId1"/>
  </p:sldMasterIdLst>
  <p:notesMasterIdLst>
    <p:notesMasterId r:id="rId21"/>
  </p:notesMasterIdLst>
  <p:handoutMasterIdLst>
    <p:handoutMasterId r:id="rId22"/>
  </p:handoutMasterIdLst>
  <p:sldIdLst>
    <p:sldId id="343" r:id="rId2"/>
    <p:sldId id="369" r:id="rId3"/>
    <p:sldId id="344" r:id="rId4"/>
    <p:sldId id="345" r:id="rId5"/>
    <p:sldId id="346" r:id="rId6"/>
    <p:sldId id="347" r:id="rId7"/>
    <p:sldId id="371" r:id="rId8"/>
    <p:sldId id="349" r:id="rId9"/>
    <p:sldId id="372" r:id="rId10"/>
    <p:sldId id="370" r:id="rId11"/>
    <p:sldId id="350" r:id="rId12"/>
    <p:sldId id="351" r:id="rId13"/>
    <p:sldId id="375" r:id="rId14"/>
    <p:sldId id="356" r:id="rId15"/>
    <p:sldId id="374" r:id="rId16"/>
    <p:sldId id="373" r:id="rId17"/>
    <p:sldId id="357" r:id="rId18"/>
    <p:sldId id="359" r:id="rId19"/>
    <p:sldId id="368" r:id="rId20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6C3FFE2-FF07-4C41-8DD0-F16AB8F4A64C}">
          <p14:sldIdLst>
            <p14:sldId id="343"/>
            <p14:sldId id="369"/>
          </p14:sldIdLst>
        </p14:section>
        <p14:section name="Coping with Change" id="{87886419-018F-427A-BA0E-318152FB63E3}">
          <p14:sldIdLst>
            <p14:sldId id="344"/>
            <p14:sldId id="345"/>
          </p14:sldIdLst>
        </p14:section>
        <p14:section name="Prototyping" id="{E9CF36A8-4CA3-494B-AB89-9C54B5CBC9AC}">
          <p14:sldIdLst>
            <p14:sldId id="346"/>
            <p14:sldId id="347"/>
            <p14:sldId id="371"/>
            <p14:sldId id="349"/>
            <p14:sldId id="372"/>
            <p14:sldId id="370"/>
            <p14:sldId id="350"/>
          </p14:sldIdLst>
        </p14:section>
        <p14:section name="Incremental Delivery" id="{DDB5B7AC-6100-4749-90D8-F657A4A601FE}">
          <p14:sldIdLst>
            <p14:sldId id="351"/>
            <p14:sldId id="375"/>
          </p14:sldIdLst>
        </p14:section>
        <p14:section name="Spiral Model" id="{E7C2CF31-FA55-4C37-804D-3B701422D763}">
          <p14:sldIdLst>
            <p14:sldId id="356"/>
            <p14:sldId id="374"/>
            <p14:sldId id="373"/>
            <p14:sldId id="357"/>
            <p14:sldId id="359"/>
          </p14:sldIdLst>
        </p14:section>
        <p14:section name="Untitled Section" id="{7A310D44-451D-4AB8-9D0C-230B5ABC71E3}">
          <p14:sldIdLst>
            <p14:sldId id="3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753" autoAdjust="0"/>
  </p:normalViewPr>
  <p:slideViewPr>
    <p:cSldViewPr>
      <p:cViewPr varScale="1">
        <p:scale>
          <a:sx n="114" d="100"/>
          <a:sy n="114" d="100"/>
        </p:scale>
        <p:origin x="114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r>
              <a:rPr lang="en-US" smtClean="0"/>
              <a:t>Lecture 6 - Software Processes - Coping with change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r>
              <a:rPr lang="en-US" smtClean="0"/>
              <a:t>SWE205 -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37876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r>
              <a:rPr lang="en-US" smtClean="0"/>
              <a:t>Lecture 6 - Software Processes - Coping with change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r>
              <a:rPr lang="en-US" smtClean="0"/>
              <a:t>SWE205 -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57254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SWE205 -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6 - Software Processes - Coping with change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739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/>
              <a:cs typeface="Times New Roman (Arabic)" pitchFamily="26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>
            <a:lvl5pPr marL="1485900" indent="-342900">
              <a:buFont typeface="+mj-lt"/>
              <a:buAutoNum type="arabicPeriod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4"/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d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Lecture – 6</a:t>
            </a:r>
            <a:br>
              <a:rPr lang="en-US" sz="3600" dirty="0"/>
            </a:br>
            <a:r>
              <a:rPr lang="en-US" sz="2400" dirty="0"/>
              <a:t>Software Processes – Coping with </a:t>
            </a:r>
            <a:r>
              <a:rPr lang="en-US" sz="2400" dirty="0" smtClean="0"/>
              <a:t>change</a:t>
            </a:r>
            <a:endParaRPr lang="en-US" sz="240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/>
              <a:t>SWE 205 - Introduction to Software Engineering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Coping with Change</a:t>
            </a:r>
          </a:p>
          <a:p>
            <a:r>
              <a:rPr lang="en-US" dirty="0" smtClean="0"/>
              <a:t>Prototyping</a:t>
            </a:r>
          </a:p>
          <a:p>
            <a:r>
              <a:rPr lang="en-US" dirty="0" smtClean="0"/>
              <a:t>Incremental delivery</a:t>
            </a:r>
          </a:p>
          <a:p>
            <a:r>
              <a:rPr lang="en-US" dirty="0" smtClean="0"/>
              <a:t>Spiral Model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Throw-away prototypes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71500" y="2947801"/>
            <a:ext cx="2340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Prototype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71500" y="4005064"/>
            <a:ext cx="9036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Yes/ No?  Why?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2231740" y="2962689"/>
            <a:ext cx="2860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+ Extra stuff</a:t>
            </a:r>
            <a:endParaRPr 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5040052" y="2962689"/>
            <a:ext cx="3727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=   Final System</a:t>
            </a:r>
            <a:endParaRPr lang="en-US" sz="3600" dirty="0"/>
          </a:p>
        </p:txBody>
      </p:sp>
      <p:sp>
        <p:nvSpPr>
          <p:cNvPr id="2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B"/>
          <p:cNvSpPr/>
          <p:nvPr/>
        </p:nvSpPr>
        <p:spPr>
          <a:xfrm>
            <a:off x="12700" y="6718300"/>
            <a:ext cx="34607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71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Throw-away prototypes</a:t>
            </a:r>
            <a:endParaRPr lang="en-US" dirty="0"/>
          </a:p>
        </p:txBody>
      </p:sp>
      <p:sp>
        <p:nvSpPr>
          <p:cNvPr id="11847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Prototypes should be discarded after development as they are not a good basis for a production system:</a:t>
            </a:r>
          </a:p>
          <a:p>
            <a:pPr marL="731838" lvl="1" indent="-457200">
              <a:buFont typeface="+mj-lt"/>
              <a:buAutoNum type="arabicPeriod"/>
            </a:pPr>
            <a:r>
              <a:rPr lang="en-US" dirty="0" smtClean="0"/>
              <a:t>It may be impossible to tune the system to meet non-functional requirements;</a:t>
            </a:r>
          </a:p>
          <a:p>
            <a:pPr marL="731838" lvl="1" indent="-457200">
              <a:buFont typeface="+mj-lt"/>
              <a:buAutoNum type="arabicPeriod"/>
            </a:pPr>
            <a:r>
              <a:rPr lang="en-US" dirty="0" smtClean="0"/>
              <a:t>Prototypes are normally undocumented;</a:t>
            </a:r>
          </a:p>
          <a:p>
            <a:pPr marL="731838" lvl="1" indent="-457200">
              <a:buFont typeface="+mj-lt"/>
              <a:buAutoNum type="arabicPeriod"/>
            </a:pPr>
            <a:r>
              <a:rPr lang="en-US" dirty="0" smtClean="0"/>
              <a:t>The prototype structure is usually degraded through rapid change;</a:t>
            </a:r>
          </a:p>
          <a:p>
            <a:pPr marL="731838" lvl="1" indent="-457200">
              <a:buFont typeface="+mj-lt"/>
              <a:buAutoNum type="arabicPeriod"/>
            </a:pPr>
            <a:r>
              <a:rPr lang="en-US" dirty="0" smtClean="0"/>
              <a:t>The prototype probably will not meet normal organizational quality standards.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45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164288" y="318506"/>
            <a:ext cx="2362145" cy="1254197"/>
            <a:chOff x="5203650" y="328004"/>
            <a:chExt cx="4216648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5" y="638505"/>
              <a:ext cx="3288503" cy="1371603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2.3.2</a:t>
              </a:r>
              <a:endParaRPr lang="en-US" sz="60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350" y="1133500"/>
            <a:ext cx="8229600" cy="990600"/>
          </a:xfrm>
        </p:spPr>
        <p:txBody>
          <a:bodyPr/>
          <a:lstStyle/>
          <a:p>
            <a:r>
              <a:rPr lang="en-GB" dirty="0"/>
              <a:t>Evolutionary Development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(</a:t>
            </a:r>
            <a:r>
              <a:rPr lang="en-GB" sz="2400" dirty="0"/>
              <a:t>Exploratory </a:t>
            </a:r>
            <a:r>
              <a:rPr lang="en-GB" sz="2400" dirty="0" smtClean="0"/>
              <a:t>development or incremental delivery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1085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03548" y="1844824"/>
            <a:ext cx="8229600" cy="4532591"/>
          </a:xfrm>
        </p:spPr>
        <p:txBody>
          <a:bodyPr/>
          <a:lstStyle/>
          <a:p>
            <a:endParaRPr lang="en-GB" dirty="0" smtClean="0"/>
          </a:p>
          <a:p>
            <a:r>
              <a:rPr lang="en-GB" dirty="0" smtClean="0"/>
              <a:t>Rather than deliver the system as a single delivery, the development and delivery is broken down into increments with each increment delivering part of the required functionality.</a:t>
            </a:r>
          </a:p>
          <a:p>
            <a:r>
              <a:rPr lang="en-GB" dirty="0" smtClean="0"/>
              <a:t>User requirements are prioritised and the highest priority requirements are included in early increments.</a:t>
            </a:r>
          </a:p>
          <a:p>
            <a:r>
              <a:rPr lang="en-GB" dirty="0" smtClean="0"/>
              <a:t>Once the development of an increment is started, the requirements are frozen though requirements for later increments can continue to evolve.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42354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781300" y="0"/>
            <a:ext cx="177497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Incremental Delivery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39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840" tIns="44623" rIns="90840" bIns="44623"/>
          <a:lstStyle/>
          <a:p>
            <a:r>
              <a:rPr lang="en-GB" dirty="0" smtClean="0"/>
              <a:t>Evolutionary Development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 lIns="90840" tIns="44623" rIns="90840" bIns="44623"/>
          <a:lstStyle/>
          <a:p>
            <a:r>
              <a:rPr lang="en-GB" dirty="0" smtClean="0"/>
              <a:t>Problems</a:t>
            </a:r>
          </a:p>
          <a:p>
            <a:pPr lvl="1"/>
            <a:r>
              <a:rPr lang="en-GB" dirty="0" smtClean="0"/>
              <a:t>Lack of process visibility;</a:t>
            </a:r>
          </a:p>
          <a:p>
            <a:pPr lvl="1"/>
            <a:r>
              <a:rPr lang="en-GB" dirty="0" smtClean="0"/>
              <a:t>Systems are often poorly structured;</a:t>
            </a:r>
          </a:p>
          <a:p>
            <a:pPr lvl="1"/>
            <a:r>
              <a:rPr lang="en-GB" dirty="0" smtClean="0"/>
              <a:t>Special skills (e.g. in languages for rapid prototyping) may be required.</a:t>
            </a:r>
          </a:p>
          <a:p>
            <a:pPr lvl="1">
              <a:buFontTx/>
              <a:buNone/>
            </a:pPr>
            <a:endParaRPr lang="en-GB" sz="800" dirty="0" smtClean="0"/>
          </a:p>
          <a:p>
            <a:r>
              <a:rPr lang="en-GB" dirty="0" smtClean="0"/>
              <a:t>Applicability</a:t>
            </a:r>
          </a:p>
          <a:p>
            <a:pPr lvl="1"/>
            <a:r>
              <a:rPr lang="en-GB" dirty="0" smtClean="0"/>
              <a:t>For small or medium-size interactive systems;</a:t>
            </a:r>
          </a:p>
          <a:p>
            <a:pPr lvl="1"/>
            <a:r>
              <a:rPr lang="en-GB" dirty="0" smtClean="0"/>
              <a:t>For parts of large systems (e.g. the user interface);</a:t>
            </a:r>
          </a:p>
          <a:p>
            <a:pPr lvl="1"/>
            <a:r>
              <a:rPr lang="en-GB" dirty="0" smtClean="0"/>
              <a:t>For short-lifetime systems.</a:t>
            </a:r>
          </a:p>
        </p:txBody>
      </p:sp>
    </p:spTree>
    <p:extLst>
      <p:ext uri="{BB962C8B-B14F-4D97-AF65-F5344CB8AC3E}">
        <p14:creationId xmlns:p14="http://schemas.microsoft.com/office/powerpoint/2010/main" val="11617015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Boehm’s spiral model</a:t>
            </a:r>
            <a:endParaRPr lang="en-GB" dirty="0"/>
          </a:p>
        </p:txBody>
      </p:sp>
      <p:sp>
        <p:nvSpPr>
          <p:cNvPr id="1116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endParaRPr lang="en-GB" dirty="0" smtClean="0"/>
          </a:p>
          <a:p>
            <a:r>
              <a:rPr lang="en-GB" dirty="0" smtClean="0"/>
              <a:t>Process is represented as a spiral rather than as a sequence of activities with backtracking.</a:t>
            </a:r>
          </a:p>
          <a:p>
            <a:endParaRPr lang="en-GB" dirty="0" smtClean="0"/>
          </a:p>
          <a:p>
            <a:r>
              <a:rPr lang="en-GB" dirty="0" smtClean="0"/>
              <a:t>Each loop in the spiral represents a phase in the process. </a:t>
            </a:r>
          </a:p>
          <a:p>
            <a:endParaRPr lang="en-GB" dirty="0" smtClean="0"/>
          </a:p>
          <a:p>
            <a:r>
              <a:rPr lang="en-GB" dirty="0" smtClean="0"/>
              <a:t>No fixed phases such as specification or design - loops in the spiral are chosen depending on what is required.</a:t>
            </a:r>
          </a:p>
          <a:p>
            <a:endParaRPr lang="en-GB" dirty="0" smtClean="0"/>
          </a:p>
          <a:p>
            <a:r>
              <a:rPr lang="en-GB" dirty="0" smtClean="0"/>
              <a:t>Risks are explicitly assessed and resolved throughout the process.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422323" y="374603"/>
            <a:ext cx="2362145" cy="1254197"/>
            <a:chOff x="5203650" y="328004"/>
            <a:chExt cx="4216648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5" y="638505"/>
              <a:ext cx="3288503" cy="1371603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2.3.3</a:t>
              </a:r>
              <a:endParaRPr lang="en-US" sz="60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6172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5"/>
          <p:cNvSpPr/>
          <p:nvPr/>
        </p:nvSpPr>
        <p:spPr>
          <a:xfrm>
            <a:off x="4330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Spiral Model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72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Boehm’s spiral model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6172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5"/>
          <p:cNvSpPr/>
          <p:nvPr/>
        </p:nvSpPr>
        <p:spPr>
          <a:xfrm>
            <a:off x="4330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Spiral Model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Line 3"/>
          <p:cNvSpPr>
            <a:spLocks noChangeShapeType="1"/>
          </p:cNvSpPr>
          <p:nvPr/>
        </p:nvSpPr>
        <p:spPr bwMode="auto">
          <a:xfrm>
            <a:off x="1600200" y="3391036"/>
            <a:ext cx="5638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4"/>
          <p:cNvSpPr>
            <a:spLocks noChangeShapeType="1"/>
          </p:cNvSpPr>
          <p:nvPr/>
        </p:nvSpPr>
        <p:spPr bwMode="auto">
          <a:xfrm>
            <a:off x="4267200" y="1181236"/>
            <a:ext cx="0" cy="464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990600" y="4991236"/>
            <a:ext cx="196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/>
              <a:t>Plan Next Phase</a:t>
            </a: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6553200" y="4838836"/>
            <a:ext cx="2190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/>
              <a:t>Develop, Verify</a:t>
            </a:r>
          </a:p>
          <a:p>
            <a:r>
              <a:rPr lang="en-US" altLang="en-US" sz="1800"/>
              <a:t>Next-level Product</a:t>
            </a: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762000" y="1486036"/>
            <a:ext cx="2889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/>
              <a:t>Determine Objectives,</a:t>
            </a:r>
          </a:p>
          <a:p>
            <a:r>
              <a:rPr lang="en-US" altLang="en-US" sz="1800"/>
              <a:t>Alternatives, Constraints</a:t>
            </a: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5943600" y="1562236"/>
            <a:ext cx="2673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/>
              <a:t>Evaluate Alternatives,</a:t>
            </a:r>
          </a:p>
          <a:p>
            <a:r>
              <a:rPr lang="en-US" altLang="en-US" sz="1800"/>
              <a:t>Identify, Resolve Risks</a:t>
            </a:r>
          </a:p>
        </p:txBody>
      </p:sp>
      <p:sp>
        <p:nvSpPr>
          <p:cNvPr id="30" name="Freeform 9"/>
          <p:cNvSpPr>
            <a:spLocks/>
          </p:cNvSpPr>
          <p:nvPr/>
        </p:nvSpPr>
        <p:spPr bwMode="auto">
          <a:xfrm>
            <a:off x="2292350" y="1947999"/>
            <a:ext cx="3965575" cy="3643312"/>
          </a:xfrm>
          <a:custGeom>
            <a:avLst/>
            <a:gdLst>
              <a:gd name="T0" fmla="*/ 931 w 2498"/>
              <a:gd name="T1" fmla="*/ 727 h 2295"/>
              <a:gd name="T2" fmla="*/ 1223 w 2498"/>
              <a:gd name="T3" fmla="*/ 603 h 2295"/>
              <a:gd name="T4" fmla="*/ 1578 w 2498"/>
              <a:gd name="T5" fmla="*/ 744 h 2295"/>
              <a:gd name="T6" fmla="*/ 1649 w 2498"/>
              <a:gd name="T7" fmla="*/ 877 h 2295"/>
              <a:gd name="T8" fmla="*/ 1560 w 2498"/>
              <a:gd name="T9" fmla="*/ 1258 h 2295"/>
              <a:gd name="T10" fmla="*/ 1418 w 2498"/>
              <a:gd name="T11" fmla="*/ 1382 h 2295"/>
              <a:gd name="T12" fmla="*/ 957 w 2498"/>
              <a:gd name="T13" fmla="*/ 1453 h 2295"/>
              <a:gd name="T14" fmla="*/ 692 w 2498"/>
              <a:gd name="T15" fmla="*/ 1347 h 2295"/>
              <a:gd name="T16" fmla="*/ 523 w 2498"/>
              <a:gd name="T17" fmla="*/ 1161 h 2295"/>
              <a:gd name="T18" fmla="*/ 435 w 2498"/>
              <a:gd name="T19" fmla="*/ 877 h 2295"/>
              <a:gd name="T20" fmla="*/ 417 w 2498"/>
              <a:gd name="T21" fmla="*/ 718 h 2295"/>
              <a:gd name="T22" fmla="*/ 612 w 2498"/>
              <a:gd name="T23" fmla="*/ 425 h 2295"/>
              <a:gd name="T24" fmla="*/ 1020 w 2498"/>
              <a:gd name="T25" fmla="*/ 346 h 2295"/>
              <a:gd name="T26" fmla="*/ 1755 w 2498"/>
              <a:gd name="T27" fmla="*/ 425 h 2295"/>
              <a:gd name="T28" fmla="*/ 1932 w 2498"/>
              <a:gd name="T29" fmla="*/ 629 h 2295"/>
              <a:gd name="T30" fmla="*/ 2003 w 2498"/>
              <a:gd name="T31" fmla="*/ 806 h 2295"/>
              <a:gd name="T32" fmla="*/ 2030 w 2498"/>
              <a:gd name="T33" fmla="*/ 886 h 2295"/>
              <a:gd name="T34" fmla="*/ 1728 w 2498"/>
              <a:gd name="T35" fmla="*/ 1790 h 2295"/>
              <a:gd name="T36" fmla="*/ 1640 w 2498"/>
              <a:gd name="T37" fmla="*/ 1834 h 2295"/>
              <a:gd name="T38" fmla="*/ 1179 w 2498"/>
              <a:gd name="T39" fmla="*/ 1976 h 2295"/>
              <a:gd name="T40" fmla="*/ 913 w 2498"/>
              <a:gd name="T41" fmla="*/ 2020 h 2295"/>
              <a:gd name="T42" fmla="*/ 612 w 2498"/>
              <a:gd name="T43" fmla="*/ 1958 h 2295"/>
              <a:gd name="T44" fmla="*/ 514 w 2498"/>
              <a:gd name="T45" fmla="*/ 1887 h 2295"/>
              <a:gd name="T46" fmla="*/ 337 w 2498"/>
              <a:gd name="T47" fmla="*/ 1746 h 2295"/>
              <a:gd name="T48" fmla="*/ 240 w 2498"/>
              <a:gd name="T49" fmla="*/ 1648 h 2295"/>
              <a:gd name="T50" fmla="*/ 45 w 2498"/>
              <a:gd name="T51" fmla="*/ 1409 h 2295"/>
              <a:gd name="T52" fmla="*/ 0 w 2498"/>
              <a:gd name="T53" fmla="*/ 1285 h 2295"/>
              <a:gd name="T54" fmla="*/ 80 w 2498"/>
              <a:gd name="T55" fmla="*/ 656 h 2295"/>
              <a:gd name="T56" fmla="*/ 160 w 2498"/>
              <a:gd name="T57" fmla="*/ 514 h 2295"/>
              <a:gd name="T58" fmla="*/ 275 w 2498"/>
              <a:gd name="T59" fmla="*/ 346 h 2295"/>
              <a:gd name="T60" fmla="*/ 319 w 2498"/>
              <a:gd name="T61" fmla="*/ 310 h 2295"/>
              <a:gd name="T62" fmla="*/ 435 w 2498"/>
              <a:gd name="T63" fmla="*/ 213 h 2295"/>
              <a:gd name="T64" fmla="*/ 745 w 2498"/>
              <a:gd name="T65" fmla="*/ 97 h 2295"/>
              <a:gd name="T66" fmla="*/ 984 w 2498"/>
              <a:gd name="T67" fmla="*/ 18 h 2295"/>
              <a:gd name="T68" fmla="*/ 1259 w 2498"/>
              <a:gd name="T69" fmla="*/ 9 h 2295"/>
              <a:gd name="T70" fmla="*/ 1737 w 2498"/>
              <a:gd name="T71" fmla="*/ 106 h 2295"/>
              <a:gd name="T72" fmla="*/ 2118 w 2498"/>
              <a:gd name="T73" fmla="*/ 275 h 2295"/>
              <a:gd name="T74" fmla="*/ 2278 w 2498"/>
              <a:gd name="T75" fmla="*/ 452 h 2295"/>
              <a:gd name="T76" fmla="*/ 2349 w 2498"/>
              <a:gd name="T77" fmla="*/ 611 h 2295"/>
              <a:gd name="T78" fmla="*/ 2464 w 2498"/>
              <a:gd name="T79" fmla="*/ 939 h 2295"/>
              <a:gd name="T80" fmla="*/ 2482 w 2498"/>
              <a:gd name="T81" fmla="*/ 1480 h 2295"/>
              <a:gd name="T82" fmla="*/ 2278 w 2498"/>
              <a:gd name="T83" fmla="*/ 1781 h 2295"/>
              <a:gd name="T84" fmla="*/ 2127 w 2498"/>
              <a:gd name="T85" fmla="*/ 1896 h 2295"/>
              <a:gd name="T86" fmla="*/ 1915 w 2498"/>
              <a:gd name="T87" fmla="*/ 2012 h 2295"/>
              <a:gd name="T88" fmla="*/ 1852 w 2498"/>
              <a:gd name="T89" fmla="*/ 2038 h 2295"/>
              <a:gd name="T90" fmla="*/ 1666 w 2498"/>
              <a:gd name="T91" fmla="*/ 2162 h 2295"/>
              <a:gd name="T92" fmla="*/ 1498 w 2498"/>
              <a:gd name="T93" fmla="*/ 2233 h 2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498" h="2295">
                <a:moveTo>
                  <a:pt x="869" y="904"/>
                </a:moveTo>
                <a:cubicBezTo>
                  <a:pt x="875" y="827"/>
                  <a:pt x="864" y="769"/>
                  <a:pt x="931" y="727"/>
                </a:cubicBezTo>
                <a:cubicBezTo>
                  <a:pt x="944" y="688"/>
                  <a:pt x="959" y="690"/>
                  <a:pt x="993" y="673"/>
                </a:cubicBezTo>
                <a:cubicBezTo>
                  <a:pt x="1069" y="636"/>
                  <a:pt x="1139" y="613"/>
                  <a:pt x="1223" y="603"/>
                </a:cubicBezTo>
                <a:cubicBezTo>
                  <a:pt x="1316" y="611"/>
                  <a:pt x="1401" y="626"/>
                  <a:pt x="1489" y="656"/>
                </a:cubicBezTo>
                <a:cubicBezTo>
                  <a:pt x="1509" y="685"/>
                  <a:pt x="1548" y="725"/>
                  <a:pt x="1578" y="744"/>
                </a:cubicBezTo>
                <a:cubicBezTo>
                  <a:pt x="1596" y="771"/>
                  <a:pt x="1621" y="794"/>
                  <a:pt x="1631" y="824"/>
                </a:cubicBezTo>
                <a:cubicBezTo>
                  <a:pt x="1637" y="842"/>
                  <a:pt x="1643" y="859"/>
                  <a:pt x="1649" y="877"/>
                </a:cubicBezTo>
                <a:cubicBezTo>
                  <a:pt x="1652" y="886"/>
                  <a:pt x="1658" y="904"/>
                  <a:pt x="1658" y="904"/>
                </a:cubicBezTo>
                <a:cubicBezTo>
                  <a:pt x="1653" y="1028"/>
                  <a:pt x="1681" y="1182"/>
                  <a:pt x="1560" y="1258"/>
                </a:cubicBezTo>
                <a:cubicBezTo>
                  <a:pt x="1539" y="1289"/>
                  <a:pt x="1520" y="1308"/>
                  <a:pt x="1489" y="1329"/>
                </a:cubicBezTo>
                <a:cubicBezTo>
                  <a:pt x="1468" y="1360"/>
                  <a:pt x="1454" y="1370"/>
                  <a:pt x="1418" y="1382"/>
                </a:cubicBezTo>
                <a:cubicBezTo>
                  <a:pt x="1378" y="1410"/>
                  <a:pt x="1332" y="1430"/>
                  <a:pt x="1285" y="1444"/>
                </a:cubicBezTo>
                <a:cubicBezTo>
                  <a:pt x="1197" y="1505"/>
                  <a:pt x="1056" y="1462"/>
                  <a:pt x="957" y="1453"/>
                </a:cubicBezTo>
                <a:cubicBezTo>
                  <a:pt x="910" y="1437"/>
                  <a:pt x="849" y="1437"/>
                  <a:pt x="807" y="1409"/>
                </a:cubicBezTo>
                <a:cubicBezTo>
                  <a:pt x="770" y="1384"/>
                  <a:pt x="730" y="1368"/>
                  <a:pt x="692" y="1347"/>
                </a:cubicBezTo>
                <a:cubicBezTo>
                  <a:pt x="639" y="1317"/>
                  <a:pt x="616" y="1272"/>
                  <a:pt x="568" y="1241"/>
                </a:cubicBezTo>
                <a:cubicBezTo>
                  <a:pt x="558" y="1212"/>
                  <a:pt x="523" y="1161"/>
                  <a:pt x="523" y="1161"/>
                </a:cubicBezTo>
                <a:cubicBezTo>
                  <a:pt x="502" y="1095"/>
                  <a:pt x="467" y="1035"/>
                  <a:pt x="452" y="966"/>
                </a:cubicBezTo>
                <a:cubicBezTo>
                  <a:pt x="446" y="936"/>
                  <a:pt x="441" y="907"/>
                  <a:pt x="435" y="877"/>
                </a:cubicBezTo>
                <a:cubicBezTo>
                  <a:pt x="432" y="862"/>
                  <a:pt x="426" y="833"/>
                  <a:pt x="426" y="833"/>
                </a:cubicBezTo>
                <a:cubicBezTo>
                  <a:pt x="423" y="795"/>
                  <a:pt x="417" y="756"/>
                  <a:pt x="417" y="718"/>
                </a:cubicBezTo>
                <a:cubicBezTo>
                  <a:pt x="417" y="665"/>
                  <a:pt x="421" y="611"/>
                  <a:pt x="426" y="558"/>
                </a:cubicBezTo>
                <a:cubicBezTo>
                  <a:pt x="436" y="452"/>
                  <a:pt x="529" y="440"/>
                  <a:pt x="612" y="425"/>
                </a:cubicBezTo>
                <a:cubicBezTo>
                  <a:pt x="655" y="417"/>
                  <a:pt x="692" y="405"/>
                  <a:pt x="736" y="399"/>
                </a:cubicBezTo>
                <a:cubicBezTo>
                  <a:pt x="831" y="367"/>
                  <a:pt x="920" y="354"/>
                  <a:pt x="1020" y="346"/>
                </a:cubicBezTo>
                <a:cubicBezTo>
                  <a:pt x="1414" y="353"/>
                  <a:pt x="1340" y="344"/>
                  <a:pt x="1560" y="372"/>
                </a:cubicBezTo>
                <a:cubicBezTo>
                  <a:pt x="1617" y="391"/>
                  <a:pt x="1703" y="390"/>
                  <a:pt x="1755" y="425"/>
                </a:cubicBezTo>
                <a:cubicBezTo>
                  <a:pt x="1784" y="444"/>
                  <a:pt x="1805" y="468"/>
                  <a:pt x="1835" y="487"/>
                </a:cubicBezTo>
                <a:cubicBezTo>
                  <a:pt x="1855" y="518"/>
                  <a:pt x="1922" y="600"/>
                  <a:pt x="1932" y="629"/>
                </a:cubicBezTo>
                <a:cubicBezTo>
                  <a:pt x="1942" y="658"/>
                  <a:pt x="1977" y="709"/>
                  <a:pt x="1977" y="709"/>
                </a:cubicBezTo>
                <a:cubicBezTo>
                  <a:pt x="1984" y="742"/>
                  <a:pt x="1993" y="774"/>
                  <a:pt x="2003" y="806"/>
                </a:cubicBezTo>
                <a:cubicBezTo>
                  <a:pt x="2009" y="824"/>
                  <a:pt x="2015" y="842"/>
                  <a:pt x="2021" y="860"/>
                </a:cubicBezTo>
                <a:cubicBezTo>
                  <a:pt x="2024" y="869"/>
                  <a:pt x="2030" y="886"/>
                  <a:pt x="2030" y="886"/>
                </a:cubicBezTo>
                <a:cubicBezTo>
                  <a:pt x="2052" y="1101"/>
                  <a:pt x="2069" y="1456"/>
                  <a:pt x="1888" y="1630"/>
                </a:cubicBezTo>
                <a:cubicBezTo>
                  <a:pt x="1853" y="1701"/>
                  <a:pt x="1793" y="1748"/>
                  <a:pt x="1728" y="1790"/>
                </a:cubicBezTo>
                <a:cubicBezTo>
                  <a:pt x="1718" y="1797"/>
                  <a:pt x="1712" y="1810"/>
                  <a:pt x="1702" y="1817"/>
                </a:cubicBezTo>
                <a:cubicBezTo>
                  <a:pt x="1684" y="1829"/>
                  <a:pt x="1661" y="1829"/>
                  <a:pt x="1640" y="1834"/>
                </a:cubicBezTo>
                <a:cubicBezTo>
                  <a:pt x="1591" y="1867"/>
                  <a:pt x="1545" y="1880"/>
                  <a:pt x="1489" y="1896"/>
                </a:cubicBezTo>
                <a:cubicBezTo>
                  <a:pt x="1385" y="1925"/>
                  <a:pt x="1287" y="1962"/>
                  <a:pt x="1179" y="1976"/>
                </a:cubicBezTo>
                <a:cubicBezTo>
                  <a:pt x="1129" y="1989"/>
                  <a:pt x="1078" y="1995"/>
                  <a:pt x="1028" y="2003"/>
                </a:cubicBezTo>
                <a:cubicBezTo>
                  <a:pt x="990" y="2009"/>
                  <a:pt x="913" y="2020"/>
                  <a:pt x="913" y="2020"/>
                </a:cubicBezTo>
                <a:cubicBezTo>
                  <a:pt x="839" y="2017"/>
                  <a:pt x="765" y="2024"/>
                  <a:pt x="692" y="2012"/>
                </a:cubicBezTo>
                <a:cubicBezTo>
                  <a:pt x="687" y="2011"/>
                  <a:pt x="628" y="1968"/>
                  <a:pt x="612" y="1958"/>
                </a:cubicBezTo>
                <a:cubicBezTo>
                  <a:pt x="594" y="1946"/>
                  <a:pt x="559" y="1923"/>
                  <a:pt x="559" y="1923"/>
                </a:cubicBezTo>
                <a:cubicBezTo>
                  <a:pt x="519" y="1863"/>
                  <a:pt x="566" y="1921"/>
                  <a:pt x="514" y="1887"/>
                </a:cubicBezTo>
                <a:cubicBezTo>
                  <a:pt x="504" y="1880"/>
                  <a:pt x="498" y="1869"/>
                  <a:pt x="488" y="1861"/>
                </a:cubicBezTo>
                <a:cubicBezTo>
                  <a:pt x="439" y="1823"/>
                  <a:pt x="387" y="1782"/>
                  <a:pt x="337" y="1746"/>
                </a:cubicBezTo>
                <a:cubicBezTo>
                  <a:pt x="276" y="1654"/>
                  <a:pt x="372" y="1789"/>
                  <a:pt x="284" y="1701"/>
                </a:cubicBezTo>
                <a:cubicBezTo>
                  <a:pt x="191" y="1608"/>
                  <a:pt x="333" y="1712"/>
                  <a:pt x="240" y="1648"/>
                </a:cubicBezTo>
                <a:cubicBezTo>
                  <a:pt x="212" y="1608"/>
                  <a:pt x="177" y="1576"/>
                  <a:pt x="142" y="1542"/>
                </a:cubicBezTo>
                <a:cubicBezTo>
                  <a:pt x="104" y="1505"/>
                  <a:pt x="73" y="1454"/>
                  <a:pt x="45" y="1409"/>
                </a:cubicBezTo>
                <a:cubicBezTo>
                  <a:pt x="22" y="1372"/>
                  <a:pt x="30" y="1378"/>
                  <a:pt x="18" y="1338"/>
                </a:cubicBezTo>
                <a:cubicBezTo>
                  <a:pt x="13" y="1320"/>
                  <a:pt x="0" y="1285"/>
                  <a:pt x="0" y="1285"/>
                </a:cubicBezTo>
                <a:cubicBezTo>
                  <a:pt x="5" y="1117"/>
                  <a:pt x="4" y="989"/>
                  <a:pt x="36" y="833"/>
                </a:cubicBezTo>
                <a:cubicBezTo>
                  <a:pt x="48" y="774"/>
                  <a:pt x="61" y="712"/>
                  <a:pt x="80" y="656"/>
                </a:cubicBezTo>
                <a:cubicBezTo>
                  <a:pt x="90" y="627"/>
                  <a:pt x="124" y="576"/>
                  <a:pt x="124" y="576"/>
                </a:cubicBezTo>
                <a:cubicBezTo>
                  <a:pt x="143" y="501"/>
                  <a:pt x="117" y="578"/>
                  <a:pt x="160" y="514"/>
                </a:cubicBezTo>
                <a:cubicBezTo>
                  <a:pt x="194" y="463"/>
                  <a:pt x="137" y="508"/>
                  <a:pt x="195" y="470"/>
                </a:cubicBezTo>
                <a:cubicBezTo>
                  <a:pt x="210" y="424"/>
                  <a:pt x="233" y="373"/>
                  <a:pt x="275" y="346"/>
                </a:cubicBezTo>
                <a:cubicBezTo>
                  <a:pt x="281" y="337"/>
                  <a:pt x="285" y="326"/>
                  <a:pt x="293" y="319"/>
                </a:cubicBezTo>
                <a:cubicBezTo>
                  <a:pt x="300" y="313"/>
                  <a:pt x="313" y="316"/>
                  <a:pt x="319" y="310"/>
                </a:cubicBezTo>
                <a:cubicBezTo>
                  <a:pt x="334" y="295"/>
                  <a:pt x="343" y="275"/>
                  <a:pt x="355" y="257"/>
                </a:cubicBezTo>
                <a:cubicBezTo>
                  <a:pt x="375" y="228"/>
                  <a:pt x="406" y="222"/>
                  <a:pt x="435" y="213"/>
                </a:cubicBezTo>
                <a:cubicBezTo>
                  <a:pt x="489" y="175"/>
                  <a:pt x="556" y="144"/>
                  <a:pt x="621" y="133"/>
                </a:cubicBezTo>
                <a:cubicBezTo>
                  <a:pt x="661" y="119"/>
                  <a:pt x="707" y="116"/>
                  <a:pt x="745" y="97"/>
                </a:cubicBezTo>
                <a:cubicBezTo>
                  <a:pt x="790" y="75"/>
                  <a:pt x="838" y="60"/>
                  <a:pt x="887" y="44"/>
                </a:cubicBezTo>
                <a:cubicBezTo>
                  <a:pt x="919" y="33"/>
                  <a:pt x="952" y="28"/>
                  <a:pt x="984" y="18"/>
                </a:cubicBezTo>
                <a:cubicBezTo>
                  <a:pt x="1002" y="13"/>
                  <a:pt x="1037" y="0"/>
                  <a:pt x="1037" y="0"/>
                </a:cubicBezTo>
                <a:cubicBezTo>
                  <a:pt x="1111" y="3"/>
                  <a:pt x="1185" y="4"/>
                  <a:pt x="1259" y="9"/>
                </a:cubicBezTo>
                <a:cubicBezTo>
                  <a:pt x="1332" y="14"/>
                  <a:pt x="1400" y="48"/>
                  <a:pt x="1471" y="62"/>
                </a:cubicBezTo>
                <a:cubicBezTo>
                  <a:pt x="1559" y="80"/>
                  <a:pt x="1650" y="84"/>
                  <a:pt x="1737" y="106"/>
                </a:cubicBezTo>
                <a:cubicBezTo>
                  <a:pt x="1799" y="122"/>
                  <a:pt x="1860" y="138"/>
                  <a:pt x="1923" y="151"/>
                </a:cubicBezTo>
                <a:cubicBezTo>
                  <a:pt x="1994" y="184"/>
                  <a:pt x="2045" y="250"/>
                  <a:pt x="2118" y="275"/>
                </a:cubicBezTo>
                <a:cubicBezTo>
                  <a:pt x="2152" y="308"/>
                  <a:pt x="2199" y="332"/>
                  <a:pt x="2225" y="372"/>
                </a:cubicBezTo>
                <a:cubicBezTo>
                  <a:pt x="2228" y="376"/>
                  <a:pt x="2268" y="437"/>
                  <a:pt x="2278" y="452"/>
                </a:cubicBezTo>
                <a:cubicBezTo>
                  <a:pt x="2284" y="461"/>
                  <a:pt x="2296" y="478"/>
                  <a:pt x="2296" y="478"/>
                </a:cubicBezTo>
                <a:cubicBezTo>
                  <a:pt x="2310" y="525"/>
                  <a:pt x="2321" y="571"/>
                  <a:pt x="2349" y="611"/>
                </a:cubicBezTo>
                <a:cubicBezTo>
                  <a:pt x="2359" y="642"/>
                  <a:pt x="2365" y="664"/>
                  <a:pt x="2384" y="691"/>
                </a:cubicBezTo>
                <a:cubicBezTo>
                  <a:pt x="2412" y="773"/>
                  <a:pt x="2448" y="853"/>
                  <a:pt x="2464" y="939"/>
                </a:cubicBezTo>
                <a:cubicBezTo>
                  <a:pt x="2471" y="975"/>
                  <a:pt x="2482" y="1046"/>
                  <a:pt x="2482" y="1046"/>
                </a:cubicBezTo>
                <a:cubicBezTo>
                  <a:pt x="2498" y="1246"/>
                  <a:pt x="2497" y="1180"/>
                  <a:pt x="2482" y="1480"/>
                </a:cubicBezTo>
                <a:cubicBezTo>
                  <a:pt x="2480" y="1520"/>
                  <a:pt x="2446" y="1604"/>
                  <a:pt x="2420" y="1630"/>
                </a:cubicBezTo>
                <a:cubicBezTo>
                  <a:pt x="2370" y="1680"/>
                  <a:pt x="2334" y="1735"/>
                  <a:pt x="2278" y="1781"/>
                </a:cubicBezTo>
                <a:cubicBezTo>
                  <a:pt x="2255" y="1800"/>
                  <a:pt x="2207" y="1834"/>
                  <a:pt x="2207" y="1834"/>
                </a:cubicBezTo>
                <a:cubicBezTo>
                  <a:pt x="2183" y="1871"/>
                  <a:pt x="2164" y="1874"/>
                  <a:pt x="2127" y="1896"/>
                </a:cubicBezTo>
                <a:cubicBezTo>
                  <a:pt x="2089" y="1919"/>
                  <a:pt x="2062" y="1944"/>
                  <a:pt x="2021" y="1958"/>
                </a:cubicBezTo>
                <a:cubicBezTo>
                  <a:pt x="1947" y="2012"/>
                  <a:pt x="1984" y="1998"/>
                  <a:pt x="1915" y="2012"/>
                </a:cubicBezTo>
                <a:cubicBezTo>
                  <a:pt x="1906" y="2018"/>
                  <a:pt x="1898" y="2025"/>
                  <a:pt x="1888" y="2029"/>
                </a:cubicBezTo>
                <a:cubicBezTo>
                  <a:pt x="1877" y="2034"/>
                  <a:pt x="1863" y="2032"/>
                  <a:pt x="1852" y="2038"/>
                </a:cubicBezTo>
                <a:cubicBezTo>
                  <a:pt x="1811" y="2059"/>
                  <a:pt x="1782" y="2094"/>
                  <a:pt x="1737" y="2109"/>
                </a:cubicBezTo>
                <a:cubicBezTo>
                  <a:pt x="1708" y="2129"/>
                  <a:pt x="1700" y="2151"/>
                  <a:pt x="1666" y="2162"/>
                </a:cubicBezTo>
                <a:cubicBezTo>
                  <a:pt x="1633" y="2185"/>
                  <a:pt x="1598" y="2195"/>
                  <a:pt x="1560" y="2206"/>
                </a:cubicBezTo>
                <a:cubicBezTo>
                  <a:pt x="1517" y="2234"/>
                  <a:pt x="1550" y="2217"/>
                  <a:pt x="1498" y="2233"/>
                </a:cubicBezTo>
                <a:cubicBezTo>
                  <a:pt x="1444" y="2250"/>
                  <a:pt x="1350" y="2295"/>
                  <a:pt x="1294" y="2295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4267200" y="3543436"/>
            <a:ext cx="65722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req.</a:t>
            </a:r>
          </a:p>
          <a:p>
            <a:r>
              <a:rPr lang="en-US" altLang="en-US" sz="1400"/>
              <a:t>Spec.</a:t>
            </a: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4724400" y="2705236"/>
            <a:ext cx="7540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design</a:t>
            </a:r>
          </a:p>
          <a:p>
            <a:r>
              <a:rPr lang="en-US" altLang="en-US" sz="1400"/>
              <a:t>model</a:t>
            </a: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4267200" y="4305436"/>
            <a:ext cx="10096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design</a:t>
            </a:r>
          </a:p>
          <a:p>
            <a:r>
              <a:rPr lang="en-US" altLang="en-US" sz="1400"/>
              <a:t>validation</a:t>
            </a: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3048000" y="4457836"/>
            <a:ext cx="911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test plan</a:t>
            </a:r>
          </a:p>
        </p:txBody>
      </p:sp>
      <p:sp>
        <p:nvSpPr>
          <p:cNvPr id="35" name="Text Box 14"/>
          <p:cNvSpPr txBox="1">
            <a:spLocks noChangeArrowheads="1"/>
          </p:cNvSpPr>
          <p:nvPr/>
        </p:nvSpPr>
        <p:spPr bwMode="auto">
          <a:xfrm>
            <a:off x="5638800" y="3695836"/>
            <a:ext cx="5969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code</a:t>
            </a:r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5486400" y="4381636"/>
            <a:ext cx="508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unit</a:t>
            </a:r>
          </a:p>
          <a:p>
            <a:r>
              <a:rPr lang="en-US" altLang="en-US" sz="1400"/>
              <a:t>test</a:t>
            </a:r>
          </a:p>
        </p:txBody>
      </p:sp>
      <p:sp>
        <p:nvSpPr>
          <p:cNvPr id="37" name="Text Box 16"/>
          <p:cNvSpPr txBox="1">
            <a:spLocks noChangeArrowheads="1"/>
          </p:cNvSpPr>
          <p:nvPr/>
        </p:nvSpPr>
        <p:spPr bwMode="auto">
          <a:xfrm>
            <a:off x="3276600" y="3848236"/>
            <a:ext cx="9017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dev plan</a:t>
            </a:r>
          </a:p>
        </p:txBody>
      </p: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3429000" y="3391036"/>
            <a:ext cx="9223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req. plan</a:t>
            </a:r>
          </a:p>
        </p:txBody>
      </p:sp>
      <p:sp>
        <p:nvSpPr>
          <p:cNvPr id="39" name="Text Box 18"/>
          <p:cNvSpPr txBox="1">
            <a:spLocks noChangeArrowheads="1"/>
          </p:cNvSpPr>
          <p:nvPr/>
        </p:nvSpPr>
        <p:spPr bwMode="auto">
          <a:xfrm>
            <a:off x="4876800" y="2171836"/>
            <a:ext cx="88265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risk</a:t>
            </a:r>
          </a:p>
          <a:p>
            <a:r>
              <a:rPr lang="en-US" altLang="en-US" sz="1400"/>
              <a:t>analysis</a:t>
            </a:r>
          </a:p>
          <a:p>
            <a:endParaRPr lang="en-US" altLang="en-US" sz="1400"/>
          </a:p>
        </p:txBody>
      </p:sp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4191000" y="2857636"/>
            <a:ext cx="6365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proto</a:t>
            </a:r>
          </a:p>
          <a:p>
            <a:r>
              <a:rPr lang="en-US" altLang="en-US" sz="1400"/>
              <a:t>type</a:t>
            </a:r>
          </a:p>
        </p:txBody>
      </p:sp>
      <p:sp>
        <p:nvSpPr>
          <p:cNvPr id="41" name="Text Box 20"/>
          <p:cNvSpPr txBox="1">
            <a:spLocks noChangeArrowheads="1"/>
          </p:cNvSpPr>
          <p:nvPr/>
        </p:nvSpPr>
        <p:spPr bwMode="auto">
          <a:xfrm>
            <a:off x="4876800" y="3695836"/>
            <a:ext cx="7540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design</a:t>
            </a:r>
          </a:p>
        </p:txBody>
      </p:sp>
      <p:sp>
        <p:nvSpPr>
          <p:cNvPr id="42" name="Text Box 21"/>
          <p:cNvSpPr txBox="1">
            <a:spLocks noChangeArrowheads="1"/>
          </p:cNvSpPr>
          <p:nvPr/>
        </p:nvSpPr>
        <p:spPr bwMode="auto">
          <a:xfrm>
            <a:off x="4724400" y="4838836"/>
            <a:ext cx="5286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sys.</a:t>
            </a:r>
          </a:p>
          <a:p>
            <a:r>
              <a:rPr lang="en-US" altLang="en-US" sz="1400"/>
              <a:t>test</a:t>
            </a:r>
          </a:p>
        </p:txBody>
      </p:sp>
      <p:sp>
        <p:nvSpPr>
          <p:cNvPr id="43" name="Text Box 22"/>
          <p:cNvSpPr txBox="1">
            <a:spLocks noChangeArrowheads="1"/>
          </p:cNvSpPr>
          <p:nvPr/>
        </p:nvSpPr>
        <p:spPr bwMode="auto">
          <a:xfrm>
            <a:off x="762000" y="3314836"/>
            <a:ext cx="10652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 i="1" dirty="0">
                <a:latin typeface="Book Antiqua" panose="02040602050305030304" pitchFamily="18" charset="0"/>
              </a:rPr>
              <a:t>“Review”</a:t>
            </a:r>
          </a:p>
        </p:txBody>
      </p:sp>
    </p:spTree>
    <p:extLst>
      <p:ext uri="{BB962C8B-B14F-4D97-AF65-F5344CB8AC3E}">
        <p14:creationId xmlns:p14="http://schemas.microsoft.com/office/powerpoint/2010/main" val="232923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Spiral model – Typical Traversal</a:t>
            </a:r>
            <a:endParaRPr lang="en-GB" dirty="0"/>
          </a:p>
        </p:txBody>
      </p:sp>
      <p:sp>
        <p:nvSpPr>
          <p:cNvPr id="1126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300" dirty="0" smtClean="0"/>
              <a:t>Identify the objectives, alternatives or constraints for each cycle of the spiral.</a:t>
            </a:r>
          </a:p>
          <a:p>
            <a:r>
              <a:rPr lang="en-GB" sz="2300" dirty="0" smtClean="0"/>
              <a:t>Evaluate the alternative relative to the objectives and constraints. </a:t>
            </a:r>
          </a:p>
          <a:p>
            <a:pPr lvl="1"/>
            <a:r>
              <a:rPr lang="en-GB" dirty="0" smtClean="0"/>
              <a:t>In this step, many of the risks are identified and evaluated. </a:t>
            </a:r>
          </a:p>
          <a:p>
            <a:r>
              <a:rPr lang="en-GB" sz="2300" dirty="0" smtClean="0"/>
              <a:t>Depending on the amount of and type of identified risks,</a:t>
            </a:r>
          </a:p>
          <a:p>
            <a:pPr lvl="1"/>
            <a:r>
              <a:rPr lang="en-GB" dirty="0" smtClean="0"/>
              <a:t>Develop a prototype, more detailed evaluation,</a:t>
            </a:r>
          </a:p>
          <a:p>
            <a:pPr lvl="1"/>
            <a:r>
              <a:rPr lang="en-GB" dirty="0" smtClean="0"/>
              <a:t>An evolutionary development, or some other step to further reduce the risk of achieving the identified objective.</a:t>
            </a:r>
          </a:p>
          <a:p>
            <a:pPr lvl="1"/>
            <a:r>
              <a:rPr lang="en-GB" dirty="0" smtClean="0"/>
              <a:t>On other the hand, if risk is substantially reduced, the next step may just be a task such as requirements, design or code. </a:t>
            </a:r>
          </a:p>
          <a:p>
            <a:r>
              <a:rPr lang="en-GB" sz="2300" dirty="0" smtClean="0"/>
              <a:t>Validate the achievement of the objective and plan for next cycle.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6946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5"/>
          <p:cNvSpPr/>
          <p:nvPr/>
        </p:nvSpPr>
        <p:spPr>
          <a:xfrm>
            <a:off x="4330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Spiral Model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64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.11 Spiral-model.eps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1500" y="476672"/>
            <a:ext cx="9048793" cy="6156684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5" name="Pie 4"/>
          <p:cNvSpPr/>
          <p:nvPr/>
        </p:nvSpPr>
        <p:spPr>
          <a:xfrm>
            <a:off x="467544" y="548680"/>
            <a:ext cx="8280920" cy="5831429"/>
          </a:xfrm>
          <a:prstGeom prst="pie">
            <a:avLst>
              <a:gd name="adj1" fmla="val 10813124"/>
              <a:gd name="adj2" fmla="val 16200000"/>
            </a:avLst>
          </a:prstGeom>
          <a:solidFill>
            <a:srgbClr val="FFFF0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Pie 8"/>
          <p:cNvSpPr/>
          <p:nvPr/>
        </p:nvSpPr>
        <p:spPr>
          <a:xfrm flipH="1">
            <a:off x="539552" y="548680"/>
            <a:ext cx="8280920" cy="5831429"/>
          </a:xfrm>
          <a:prstGeom prst="pie">
            <a:avLst>
              <a:gd name="adj1" fmla="val 10813124"/>
              <a:gd name="adj2" fmla="val 16200000"/>
            </a:avLst>
          </a:prstGeom>
          <a:solidFill>
            <a:srgbClr val="FFFF0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Pie 9"/>
          <p:cNvSpPr/>
          <p:nvPr/>
        </p:nvSpPr>
        <p:spPr>
          <a:xfrm flipV="1">
            <a:off x="467544" y="584684"/>
            <a:ext cx="8280920" cy="5831429"/>
          </a:xfrm>
          <a:prstGeom prst="pie">
            <a:avLst>
              <a:gd name="adj1" fmla="val 10813124"/>
              <a:gd name="adj2" fmla="val 16200000"/>
            </a:avLst>
          </a:prstGeom>
          <a:solidFill>
            <a:srgbClr val="FFFF0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Pie 10"/>
          <p:cNvSpPr/>
          <p:nvPr/>
        </p:nvSpPr>
        <p:spPr>
          <a:xfrm flipH="1" flipV="1">
            <a:off x="539552" y="585903"/>
            <a:ext cx="8280920" cy="5831429"/>
          </a:xfrm>
          <a:prstGeom prst="pie">
            <a:avLst>
              <a:gd name="adj1" fmla="val 10813124"/>
              <a:gd name="adj2" fmla="val 16200000"/>
            </a:avLst>
          </a:prstGeom>
          <a:solidFill>
            <a:srgbClr val="FFFF0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65595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dirty="0" smtClean="0">
                <a:solidFill>
                  <a:srgbClr val="FFFFFF"/>
                </a:solidFill>
              </a:rPr>
              <a:t>Prototyping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330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Spiral Model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9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Spiral model usage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Spiral model has been very influential in helping people think about iteration in software processes and introducing the risk-driven approach to development.</a:t>
            </a:r>
          </a:p>
          <a:p>
            <a:r>
              <a:rPr lang="en-US" dirty="0" smtClean="0"/>
              <a:t>In practice, however, the model is rarely used as published for practical software development.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73342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330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Spiral Model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97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points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Processes should include activities to cope with change. This may involve a prototyping phase that helps avoid poor decisions on requirements and design. </a:t>
            </a:r>
          </a:p>
          <a:p>
            <a:endParaRPr lang="en-GB" dirty="0" smtClean="0"/>
          </a:p>
          <a:p>
            <a:r>
              <a:rPr lang="en-GB" dirty="0" smtClean="0"/>
              <a:t>Processes may be structured for iterative development and delivery so that changes may be made without disrupting the system as a whole.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dirty="0" smtClean="0">
                <a:solidFill>
                  <a:srgbClr val="FFFFFF"/>
                </a:solidFill>
              </a:rPr>
              <a:t>Prototyping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01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5472100" y="1736809"/>
            <a:ext cx="3096344" cy="4356483"/>
            <a:chOff x="-1908556" y="2200663"/>
            <a:chExt cx="1832380" cy="673160"/>
          </a:xfrm>
        </p:grpSpPr>
        <p:sp>
          <p:nvSpPr>
            <p:cNvPr id="6" name="Rectangle 5"/>
            <p:cNvSpPr/>
            <p:nvPr/>
          </p:nvSpPr>
          <p:spPr>
            <a:xfrm>
              <a:off x="-1908556" y="2200663"/>
              <a:ext cx="1777919" cy="4986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endParaRPr lang="en-US" sz="1800" dirty="0" smtClean="0"/>
            </a:p>
            <a:p>
              <a:endParaRPr lang="en-US" sz="1800" dirty="0"/>
            </a:p>
            <a:p>
              <a:r>
                <a:rPr lang="en-US" sz="1800" dirty="0" smtClean="0"/>
                <a:t>1- Specification</a:t>
              </a:r>
            </a:p>
            <a:p>
              <a:endParaRPr lang="en-US" sz="1800" dirty="0" smtClean="0"/>
            </a:p>
            <a:p>
              <a:r>
                <a:rPr lang="en-US" sz="1800" dirty="0" smtClean="0"/>
                <a:t>2- Design and Implementation</a:t>
              </a:r>
            </a:p>
            <a:p>
              <a:endParaRPr lang="en-US" sz="1800" dirty="0" smtClean="0"/>
            </a:p>
            <a:p>
              <a:r>
                <a:rPr lang="en-US" sz="1800" dirty="0" smtClean="0"/>
                <a:t>3- Validation</a:t>
              </a:r>
            </a:p>
            <a:p>
              <a:endParaRPr lang="en-US" sz="1800" dirty="0" smtClean="0"/>
            </a:p>
            <a:p>
              <a:r>
                <a:rPr lang="en-US" sz="1800" dirty="0" smtClean="0"/>
                <a:t>4- Evolution</a:t>
              </a:r>
              <a:endParaRPr lang="en-US" sz="1800" dirty="0"/>
            </a:p>
          </p:txBody>
        </p:sp>
        <p:sp>
          <p:nvSpPr>
            <p:cNvPr id="7" name="Oval 6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-1447776" y="227594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-457176" y="2236199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418304" y="1448780"/>
            <a:ext cx="2361608" cy="665257"/>
            <a:chOff x="2736347" y="1883509"/>
            <a:chExt cx="1862559" cy="665257"/>
          </a:xfrm>
        </p:grpSpPr>
        <p:sp>
          <p:nvSpPr>
            <p:cNvPr id="16" name="Rounded Rectangle 15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 smtClean="0"/>
                <a:t>Process Models</a:t>
              </a:r>
              <a:endParaRPr lang="en-US" sz="1800" b="1" dirty="0"/>
            </a:p>
          </p:txBody>
        </p:sp>
        <p:sp>
          <p:nvSpPr>
            <p:cNvPr id="17" name="Oval 16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6" name="Straight Arrow Connector 25"/>
          <p:cNvCxnSpPr>
            <a:stCxn id="18" idx="3"/>
            <a:endCxn id="31" idx="0"/>
          </p:cNvCxnSpPr>
          <p:nvPr/>
        </p:nvCxnSpPr>
        <p:spPr>
          <a:xfrm flipH="1">
            <a:off x="1233279" y="2091866"/>
            <a:ext cx="796562" cy="617054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7" idx="4"/>
            <a:endCxn id="51" idx="0"/>
          </p:cNvCxnSpPr>
          <p:nvPr/>
        </p:nvCxnSpPr>
        <p:spPr>
          <a:xfrm>
            <a:off x="3169484" y="2112852"/>
            <a:ext cx="837275" cy="590897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6" idx="2"/>
            <a:endCxn id="41" idx="0"/>
          </p:cNvCxnSpPr>
          <p:nvPr/>
        </p:nvCxnSpPr>
        <p:spPr>
          <a:xfrm>
            <a:off x="2599108" y="2114037"/>
            <a:ext cx="4204" cy="136815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251520" y="2708920"/>
            <a:ext cx="1963517" cy="665257"/>
            <a:chOff x="2736347" y="1883509"/>
            <a:chExt cx="1862559" cy="665257"/>
          </a:xfrm>
        </p:grpSpPr>
        <p:sp>
          <p:nvSpPr>
            <p:cNvPr id="31" name="Rounded Rectangle 30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Waterfall</a:t>
              </a:r>
              <a:endParaRPr lang="en-US" sz="1800" dirty="0"/>
            </a:p>
          </p:txBody>
        </p:sp>
        <p:sp>
          <p:nvSpPr>
            <p:cNvPr id="32" name="Oval 31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621553" y="3482189"/>
            <a:ext cx="1963517" cy="665257"/>
            <a:chOff x="2736347" y="1883509"/>
            <a:chExt cx="1862559" cy="665257"/>
          </a:xfrm>
        </p:grpSpPr>
        <p:sp>
          <p:nvSpPr>
            <p:cNvPr id="41" name="Rounded Rectangle 40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Incremental</a:t>
              </a:r>
              <a:endParaRPr lang="en-US" sz="1800" dirty="0"/>
            </a:p>
          </p:txBody>
        </p:sp>
        <p:sp>
          <p:nvSpPr>
            <p:cNvPr id="42" name="Oval 41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025000" y="2703749"/>
            <a:ext cx="1963517" cy="665257"/>
            <a:chOff x="2736347" y="1883509"/>
            <a:chExt cx="1862559" cy="665257"/>
          </a:xfrm>
        </p:grpSpPr>
        <p:sp>
          <p:nvSpPr>
            <p:cNvPr id="51" name="Rounded Rectangle 50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Reuse-based</a:t>
              </a:r>
              <a:endParaRPr lang="en-US" sz="1800" dirty="0"/>
            </a:p>
          </p:txBody>
        </p:sp>
        <p:sp>
          <p:nvSpPr>
            <p:cNvPr id="52" name="Oval 51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364088" y="1370756"/>
            <a:ext cx="3168352" cy="665257"/>
            <a:chOff x="2736347" y="1883509"/>
            <a:chExt cx="1862559" cy="665257"/>
          </a:xfrm>
        </p:grpSpPr>
        <p:sp>
          <p:nvSpPr>
            <p:cNvPr id="67" name="Rounded Rectangle 66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Process Activities</a:t>
              </a:r>
              <a:endParaRPr lang="en-US" b="1" dirty="0"/>
            </a:p>
          </p:txBody>
        </p:sp>
        <p:sp>
          <p:nvSpPr>
            <p:cNvPr id="68" name="Oval 67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PB"/>
          <p:cNvSpPr/>
          <p:nvPr/>
        </p:nvSpPr>
        <p:spPr>
          <a:xfrm>
            <a:off x="12700" y="6718300"/>
            <a:ext cx="749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6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7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8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91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Coping with change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Change is inevitable in all large </a:t>
            </a:r>
            <a:br>
              <a:rPr lang="en-US" dirty="0" smtClean="0"/>
            </a:br>
            <a:r>
              <a:rPr lang="en-US" dirty="0" smtClean="0"/>
              <a:t>software projects.</a:t>
            </a:r>
          </a:p>
          <a:p>
            <a:pPr lvl="1"/>
            <a:r>
              <a:rPr lang="en-US" dirty="0" smtClean="0"/>
              <a:t>Business changes lead to new and changed system requirements</a:t>
            </a:r>
          </a:p>
          <a:p>
            <a:pPr lvl="1"/>
            <a:r>
              <a:rPr lang="en-US" dirty="0" smtClean="0"/>
              <a:t>New technologies open up new possibilities for improving implementations</a:t>
            </a:r>
          </a:p>
          <a:p>
            <a:pPr lvl="1"/>
            <a:r>
              <a:rPr lang="en-US" dirty="0" smtClean="0"/>
              <a:t>Changing platforms require application changes</a:t>
            </a:r>
          </a:p>
          <a:p>
            <a:r>
              <a:rPr lang="en-US" dirty="0" smtClean="0"/>
              <a:t>Change leads to rework so the costs of change include both rework (e.g. re-</a:t>
            </a:r>
            <a:r>
              <a:rPr lang="en-US" dirty="0" err="1" smtClean="0"/>
              <a:t>analysing</a:t>
            </a:r>
            <a:r>
              <a:rPr lang="en-US" dirty="0" smtClean="0"/>
              <a:t> requirements) as well as the costs of implementing new functionality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114864" y="450567"/>
            <a:ext cx="2800535" cy="1646285"/>
            <a:chOff x="5203650" y="328004"/>
            <a:chExt cx="3808576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7" y="638504"/>
              <a:ext cx="2880429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6000" dirty="0" smtClean="0"/>
                <a:t>2. 3</a:t>
              </a:r>
              <a:endParaRPr lang="en-US" sz="60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11366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7369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Coping with Change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739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30099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2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Reducing the costs of rework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b="1" dirty="0" smtClean="0"/>
              <a:t>Change avoidance</a:t>
            </a:r>
            <a:r>
              <a:rPr lang="en-GB" dirty="0" smtClean="0"/>
              <a:t>, where the software process includes activities that can anticipate possible changes before significant rework is required. </a:t>
            </a:r>
          </a:p>
          <a:p>
            <a:pPr lvl="1"/>
            <a:r>
              <a:rPr lang="en-GB" dirty="0" smtClean="0"/>
              <a:t>For example, a prototype system may be developed to show some key features of the system to customers. </a:t>
            </a:r>
          </a:p>
          <a:p>
            <a:r>
              <a:rPr lang="en-GB" b="1" dirty="0" smtClean="0"/>
              <a:t>Change tolerance</a:t>
            </a:r>
            <a:r>
              <a:rPr lang="en-GB" dirty="0" smtClean="0"/>
              <a:t>, where the process is designed so that changes can be accommodated at relatively low cost.</a:t>
            </a:r>
          </a:p>
          <a:p>
            <a:pPr lvl="1"/>
            <a:r>
              <a:rPr lang="en-GB" dirty="0" smtClean="0"/>
              <a:t>This normally involves some form of incremental development. Proposed changes may be implemented in increments that have not yet been developed. If this is impossible, then only a single increment (a small part of the system) may have be altered to incorporate the change.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1524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7369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Coping with Change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739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30099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90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37426"/>
            <a:ext cx="8229600" cy="990600"/>
          </a:xfrm>
        </p:spPr>
        <p:txBody>
          <a:bodyPr/>
          <a:lstStyle/>
          <a:p>
            <a:r>
              <a:rPr lang="en-GB" dirty="0"/>
              <a:t>Evolutionary Development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(Prototyping)</a:t>
            </a:r>
            <a:endParaRPr lang="en-US" dirty="0"/>
          </a:p>
        </p:txBody>
      </p:sp>
      <p:sp>
        <p:nvSpPr>
          <p:cNvPr id="1178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A prototype is an initial version of a system used to demonstrate concepts and try out design options.</a:t>
            </a:r>
          </a:p>
          <a:p>
            <a:r>
              <a:rPr lang="en-US" dirty="0" smtClean="0"/>
              <a:t>A prototype can be used in:</a:t>
            </a:r>
          </a:p>
          <a:p>
            <a:pPr lvl="1"/>
            <a:r>
              <a:rPr lang="en-US" dirty="0" smtClean="0"/>
              <a:t>The requirements engineering process to help with requirements elicitation and validation;</a:t>
            </a:r>
          </a:p>
          <a:p>
            <a:pPr lvl="1"/>
            <a:r>
              <a:rPr lang="en-US" dirty="0" smtClean="0"/>
              <a:t>In design processes to explore options and develop a UI design;</a:t>
            </a:r>
          </a:p>
          <a:p>
            <a:pPr lvl="1"/>
            <a:r>
              <a:rPr lang="en-US" dirty="0" smtClean="0"/>
              <a:t>In the testing process to run back-to-back tests.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422323" y="374603"/>
            <a:ext cx="2362145" cy="1254197"/>
            <a:chOff x="5203650" y="328004"/>
            <a:chExt cx="4216648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5" y="638505"/>
              <a:ext cx="3288503" cy="1371603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2.3.1</a:t>
              </a:r>
              <a:endParaRPr lang="en-US" sz="60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19113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dirty="0" smtClean="0">
                <a:solidFill>
                  <a:srgbClr val="17375E"/>
                </a:solidFill>
              </a:rPr>
              <a:t>Prototyping</a:t>
            </a:r>
            <a:endParaRPr lang="en-US" sz="1400" u="sng" dirty="0">
              <a:solidFill>
                <a:srgbClr val="17375E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84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862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prototyping</a:t>
            </a:r>
            <a:endParaRPr lang="en-US"/>
          </a:p>
        </p:txBody>
      </p:sp>
      <p:sp>
        <p:nvSpPr>
          <p:cNvPr id="11827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Improved system usability.</a:t>
            </a:r>
          </a:p>
          <a:p>
            <a:r>
              <a:rPr lang="en-US" dirty="0" smtClean="0"/>
              <a:t>A closer match to users’ real needs.</a:t>
            </a:r>
          </a:p>
          <a:p>
            <a:r>
              <a:rPr lang="en-US" dirty="0" smtClean="0"/>
              <a:t>Improved design quality.</a:t>
            </a:r>
          </a:p>
          <a:p>
            <a:r>
              <a:rPr lang="en-US" dirty="0" smtClean="0"/>
              <a:t>Improved maintainability.</a:t>
            </a:r>
          </a:p>
          <a:p>
            <a:r>
              <a:rPr lang="en-US" dirty="0" smtClean="0"/>
              <a:t>Reduced development effort.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2298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62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272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process of prototype development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26860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0677" y="1945726"/>
            <a:ext cx="1862559" cy="1159238"/>
          </a:xfrm>
          <a:prstGeom prst="roundRect">
            <a:avLst>
              <a:gd name="adj" fmla="val 5000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Establish Prototype Objectives</a:t>
            </a:r>
            <a:endParaRPr lang="en-US" sz="1800" dirty="0"/>
          </a:p>
        </p:txBody>
      </p:sp>
      <p:sp>
        <p:nvSpPr>
          <p:cNvPr id="14" name="Rounded Rectangle 13"/>
          <p:cNvSpPr/>
          <p:nvPr/>
        </p:nvSpPr>
        <p:spPr>
          <a:xfrm>
            <a:off x="2329313" y="1945726"/>
            <a:ext cx="1862559" cy="1159237"/>
          </a:xfrm>
          <a:prstGeom prst="roundRect">
            <a:avLst>
              <a:gd name="adj" fmla="val 5000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Define Prototype Functionality </a:t>
            </a:r>
            <a:endParaRPr lang="en-US" sz="1800" dirty="0"/>
          </a:p>
        </p:txBody>
      </p:sp>
      <p:sp>
        <p:nvSpPr>
          <p:cNvPr id="15" name="Rounded Rectangle 14"/>
          <p:cNvSpPr/>
          <p:nvPr/>
        </p:nvSpPr>
        <p:spPr>
          <a:xfrm>
            <a:off x="4545645" y="1945727"/>
            <a:ext cx="1862559" cy="1159236"/>
          </a:xfrm>
          <a:prstGeom prst="roundRect">
            <a:avLst>
              <a:gd name="adj" fmla="val 5000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Develop Prototype</a:t>
            </a:r>
            <a:endParaRPr lang="en-US" sz="1800" dirty="0"/>
          </a:p>
        </p:txBody>
      </p:sp>
      <p:sp>
        <p:nvSpPr>
          <p:cNvPr id="16" name="Rounded Rectangle 15"/>
          <p:cNvSpPr/>
          <p:nvPr/>
        </p:nvSpPr>
        <p:spPr>
          <a:xfrm>
            <a:off x="6696236" y="1985333"/>
            <a:ext cx="1862559" cy="1119630"/>
          </a:xfrm>
          <a:prstGeom prst="roundRect">
            <a:avLst>
              <a:gd name="adj" fmla="val 5000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Evaluate Prototype </a:t>
            </a:r>
            <a:endParaRPr lang="en-US" sz="1800" dirty="0"/>
          </a:p>
        </p:txBody>
      </p:sp>
      <p:sp>
        <p:nvSpPr>
          <p:cNvPr id="17" name="Rectangle 16"/>
          <p:cNvSpPr/>
          <p:nvPr/>
        </p:nvSpPr>
        <p:spPr>
          <a:xfrm>
            <a:off x="270120" y="3812317"/>
            <a:ext cx="1777919" cy="4986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Prototype Plan</a:t>
            </a:r>
            <a:endParaRPr lang="en-US" sz="1800" dirty="0"/>
          </a:p>
        </p:txBody>
      </p:sp>
      <p:sp>
        <p:nvSpPr>
          <p:cNvPr id="26" name="Rectangle 25"/>
          <p:cNvSpPr/>
          <p:nvPr/>
        </p:nvSpPr>
        <p:spPr>
          <a:xfrm>
            <a:off x="2413953" y="3825044"/>
            <a:ext cx="1777919" cy="4986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Outline Definition</a:t>
            </a:r>
            <a:endParaRPr lang="en-US" sz="1800" dirty="0"/>
          </a:p>
        </p:txBody>
      </p:sp>
      <p:sp>
        <p:nvSpPr>
          <p:cNvPr id="27" name="Rectangle 26"/>
          <p:cNvSpPr/>
          <p:nvPr/>
        </p:nvSpPr>
        <p:spPr>
          <a:xfrm>
            <a:off x="4644008" y="3830408"/>
            <a:ext cx="1777919" cy="4986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Execute Prototype </a:t>
            </a:r>
            <a:endParaRPr lang="en-US" sz="1800" dirty="0"/>
          </a:p>
        </p:txBody>
      </p:sp>
      <p:sp>
        <p:nvSpPr>
          <p:cNvPr id="28" name="Rectangle 27"/>
          <p:cNvSpPr/>
          <p:nvPr/>
        </p:nvSpPr>
        <p:spPr>
          <a:xfrm>
            <a:off x="6858040" y="3830408"/>
            <a:ext cx="1777919" cy="4986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Evaluate Report</a:t>
            </a:r>
            <a:endParaRPr lang="en-US" sz="1800" dirty="0"/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1907704" y="2526273"/>
            <a:ext cx="457200" cy="2627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4114800" y="2528900"/>
            <a:ext cx="457200" cy="2627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6264188" y="2528900"/>
            <a:ext cx="457200" cy="2627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935596" y="3140968"/>
            <a:ext cx="10489" cy="67134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3275856" y="3153695"/>
            <a:ext cx="10489" cy="67134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5508104" y="3117691"/>
            <a:ext cx="10489" cy="67134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7668344" y="3153695"/>
            <a:ext cx="10489" cy="67134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578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17612"/>
          </a:xfrm>
        </p:spPr>
        <p:txBody>
          <a:bodyPr/>
          <a:lstStyle/>
          <a:p>
            <a:r>
              <a:rPr lang="en-US" dirty="0" smtClean="0"/>
              <a:t>May be based on rapid prototyping languages or tools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3073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  <p:pic>
        <p:nvPicPr>
          <p:cNvPr id="13" name="Picture 12" descr="http://csusap.csu.edu.au/~rcrowe01/axure_page_layou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95" y="1772816"/>
            <a:ext cx="6192688" cy="461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http://dfrqufp3qw8z6.cloudfront.net/d6/85/73/d68573b8c2eb4be198375d31437ee2fe/header_files/u28_normal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5527">
            <a:off x="7413196" y="2096792"/>
            <a:ext cx="1200150" cy="51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66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May involve leaving out functionality</a:t>
            </a:r>
          </a:p>
          <a:p>
            <a:pPr lvl="1"/>
            <a:r>
              <a:rPr lang="en-US" dirty="0" smtClean="0"/>
              <a:t>Prototype should focus on areas of the product that are not well-understood;</a:t>
            </a:r>
          </a:p>
          <a:p>
            <a:pPr lvl="1"/>
            <a:r>
              <a:rPr lang="en-US" dirty="0" smtClean="0"/>
              <a:t>Error checking and recovery may not be included in the prototype;</a:t>
            </a:r>
          </a:p>
          <a:p>
            <a:pPr lvl="1"/>
            <a:r>
              <a:rPr lang="en-US" dirty="0" smtClean="0"/>
              <a:t>Focus on functional rather than non-functional requirements such as reliability and security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3073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55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316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7326</TotalTime>
  <Words>1023</Words>
  <Application>Microsoft Office PowerPoint</Application>
  <PresentationFormat>On-screen Show (4:3)</PresentationFormat>
  <Paragraphs>232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ＭＳ Ｐゴシック</vt:lpstr>
      <vt:lpstr>Arial</vt:lpstr>
      <vt:lpstr>Book Antiqua</vt:lpstr>
      <vt:lpstr>Bookman Old Style</vt:lpstr>
      <vt:lpstr>Gill Sans MT</vt:lpstr>
      <vt:lpstr>Times</vt:lpstr>
      <vt:lpstr>Times New Roman (Arabic)</vt:lpstr>
      <vt:lpstr>Wingdings</vt:lpstr>
      <vt:lpstr>Wingdings 3</vt:lpstr>
      <vt:lpstr>SWE316 2011-09-26 (with Tabs)</vt:lpstr>
      <vt:lpstr>Lecture – 6 Software Processes – Coping with change</vt:lpstr>
      <vt:lpstr>Review</vt:lpstr>
      <vt:lpstr>Coping with change</vt:lpstr>
      <vt:lpstr>Reducing the costs of rework</vt:lpstr>
      <vt:lpstr>Evolutionary Development (Prototyping)</vt:lpstr>
      <vt:lpstr>Benefits of prototyping</vt:lpstr>
      <vt:lpstr>The process of prototype development</vt:lpstr>
      <vt:lpstr>Prototype development</vt:lpstr>
      <vt:lpstr>Prototype development</vt:lpstr>
      <vt:lpstr>Throw-away prototypes</vt:lpstr>
      <vt:lpstr>Throw-away prototypes</vt:lpstr>
      <vt:lpstr>Evolutionary Development (Exploratory development or incremental delivery)</vt:lpstr>
      <vt:lpstr>Evolutionary Development</vt:lpstr>
      <vt:lpstr>Boehm’s spiral model</vt:lpstr>
      <vt:lpstr>Boehm’s spiral model</vt:lpstr>
      <vt:lpstr>Spiral model – Typical Traversal</vt:lpstr>
      <vt:lpstr>PowerPoint Presentation</vt:lpstr>
      <vt:lpstr>Spiral model usage</vt:lpstr>
      <vt:lpstr>Key points</vt:lpstr>
    </vt:vector>
  </TitlesOfParts>
  <Company>khalidm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irfan</cp:lastModifiedBy>
  <cp:revision>281</cp:revision>
  <cp:lastPrinted>2011-03-07T06:27:12Z</cp:lastPrinted>
  <dcterms:created xsi:type="dcterms:W3CDTF">2008-10-05T15:17:56Z</dcterms:created>
  <dcterms:modified xsi:type="dcterms:W3CDTF">2019-01-29T06:42:01Z</dcterms:modified>
</cp:coreProperties>
</file>